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F%D1%80%D0%BE%D1%82%D0%B5%D0%B8%D0%BD" TargetMode="External"/><Relationship Id="rId13" Type="http://schemas.openxmlformats.org/officeDocument/2006/relationships/hyperlink" Target="https://bg.wikipedia.org/wiki/%D0%9C%D0%BE%D0%BD%D0%BE%D0%BC%D0%B5%D1%80" TargetMode="External"/><Relationship Id="rId3" Type="http://schemas.openxmlformats.org/officeDocument/2006/relationships/hyperlink" Target="https://bg.wikipedia.org/wiki/%D0%95%D0%BD%D0%B5%D1%80%D0%B3%D0%B8%D1%8F" TargetMode="External"/><Relationship Id="rId7" Type="http://schemas.openxmlformats.org/officeDocument/2006/relationships/hyperlink" Target="https://bg.wikipedia.org/wiki/%D0%9D%D1%83%D0%BA%D0%BB%D0%B5%D0%B8%D0%BD%D0%BE%D0%B2%D0%B8_%D0%BA%D0%B8%D1%81%D0%B5%D0%BB%D0%B8%D0%BD%D0%B8" TargetMode="External"/><Relationship Id="rId12" Type="http://schemas.openxmlformats.org/officeDocument/2006/relationships/hyperlink" Target="https://bg.wikipedia.org/wiki/%D0%90%D0%BC%D0%B8%D0%BD%D0%BE%D0%BA%D0%B8%D1%81%D0%B5%D0%BB%D0%B8%D0%BD%D0%B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bg.wikipedia.org/wiki/%D0%9B%D0%B8%D0%BF%D0%B8%D0%B4" TargetMode="External"/><Relationship Id="rId11" Type="http://schemas.openxmlformats.org/officeDocument/2006/relationships/hyperlink" Target="https://bg.wikipedia.org/wiki/%D0%9D%D1%83%D0%BA%D0%BB%D0%B5%D0%BE%D1%82%D0%B8%D0%B4" TargetMode="External"/><Relationship Id="rId5" Type="http://schemas.openxmlformats.org/officeDocument/2006/relationships/hyperlink" Target="https://bg.wikipedia.org/wiki/%D0%9F%D0%BE%D0%BB%D0%B8%D0%B7%D0%B0%D1%85%D0%B0%D1%80%D0%B8%D0%B4" TargetMode="External"/><Relationship Id="rId10" Type="http://schemas.openxmlformats.org/officeDocument/2006/relationships/hyperlink" Target="https://bg.wikipedia.org/wiki/%D0%9C%D0%B0%D1%81%D1%82%D0%BD%D0%B8_%D0%BA%D0%B8%D1%81%D0%B5%D0%BB%D0%B8%D0%BD%D0%B8" TargetMode="External"/><Relationship Id="rId4" Type="http://schemas.openxmlformats.org/officeDocument/2006/relationships/hyperlink" Target="https://bg.wikipedia.org/wiki/%D0%9A%D0%B0%D1%82%D0%B0%D0%B1%D0%BE%D0%BB%D0%B8%D0%B7%D1%8A%D0%BC#cite_note-1" TargetMode="External"/><Relationship Id="rId9" Type="http://schemas.openxmlformats.org/officeDocument/2006/relationships/hyperlink" Target="https://bg.wikipedia.org/wiki/%D0%9C%D0%BE%D0%BD%D0%BE%D0%B7%D0%B0%D1%85%D0%B0%D1%80%D0%B8%D0%B4" TargetMode="External"/><Relationship Id="rId14" Type="http://schemas.openxmlformats.org/officeDocument/2006/relationships/hyperlink" Target="https://bg.wikipedia.org/wiki/%D0%9F%D0%BE%D0%BB%D0%B8%D0%BC%D0%B5%D1%8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A3%D1%80%D0%B5%D0%B0" TargetMode="External"/><Relationship Id="rId3" Type="http://schemas.openxmlformats.org/officeDocument/2006/relationships/hyperlink" Target="https://bg.wikipedia.org/wiki/%D0%92%D1%8A%D0%B3%D0%BB%D0%B5%D1%80%D0%BE%D0%B4%D0%B5%D0%BD_%D0%B4%D0%B8%D0%BE%D0%BA%D1%81%D0%B8%D0%B4" TargetMode="External"/><Relationship Id="rId7" Type="http://schemas.openxmlformats.org/officeDocument/2006/relationships/hyperlink" Target="https://bg.wikipedia.org/wiki/%D0%90%D0%BC%D0%BE%D0%BD%D0%B8%D0%B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bg.wikipedia.org/wiki/%D0%9E%D1%86%D0%B5%D1%82%D0%BD%D0%B0_%D0%BA%D0%B8%D1%81%D0%B5%D0%BB%D0%B8%D0%BD%D0%B0" TargetMode="External"/><Relationship Id="rId5" Type="http://schemas.openxmlformats.org/officeDocument/2006/relationships/hyperlink" Target="https://bg.wikipedia.org/wiki/%D0%9C%D0%BB%D0%B5%D1%87%D0%BD%D0%B0_%D0%BA%D0%B8%D1%81%D0%B5%D0%BB%D0%B8%D0%BD%D0%B0" TargetMode="External"/><Relationship Id="rId4" Type="http://schemas.openxmlformats.org/officeDocument/2006/relationships/hyperlink" Target="https://bg.wikipedia.org/wiki/%D0%92%D0%BE%D0%B4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E%D0%BA%D0%B8%D1%81%D0%BB%D0%B5%D0%BD%D0%B8%D0%B5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bg.wikipedia.org/wiki/%D0%90%D0%BD%D0%B0%D0%B1%D0%BE%D0%BB%D0%B8%D0%B7%D1%8A%D0%BC" TargetMode="External"/><Relationship Id="rId5" Type="http://schemas.openxmlformats.org/officeDocument/2006/relationships/hyperlink" Target="https://bg.wikipedia.org/wiki/%D0%90%D0%B4%D0%B5%D0%BD%D0%BE%D0%B7%D0%B8%D0%BD%D1%82%D1%80%D0%B8%D1%84%D0%BE%D1%81%D1%84%D0%B0%D1%82" TargetMode="External"/><Relationship Id="rId4" Type="http://schemas.openxmlformats.org/officeDocument/2006/relationships/hyperlink" Target="https://bg.wikipedia.org/wiki/%D0%A2%D0%BE%D0%BF%D0%BB%D0%B8%D0%BD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3%D0%BB%D0%B8%D0%BA%D0%BE%D0%BB%D0%B8%D0%B7%D0%B0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bg.wikipedia.org/wiki/%D0%90%D0%B4%D0%B8%D0%BF%D0%BE%D1%86%D0%B8%D1%82" TargetMode="External"/><Relationship Id="rId5" Type="http://schemas.openxmlformats.org/officeDocument/2006/relationships/hyperlink" Target="https://bg.wikipedia.org/w/index.php?title=%D0%93%D0%BB%D0%B8%D0%BA%D0%BE%D0%BD%D0%B5%D0%BE%D0%B3%D0%B5%D0%BD%D0%B5%D0%B7%D0%B0&amp;action=edit&amp;redlink=1" TargetMode="External"/><Relationship Id="rId4" Type="http://schemas.openxmlformats.org/officeDocument/2006/relationships/hyperlink" Target="https://bg.wikipedia.org/wiki/%D0%A6%D0%B8%D0%BA%D1%8A%D0%BB_%D0%BD%D0%B0_%D0%9A%D1%80%D0%B5%D0%B1%D1%8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Катаболитни процеси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Изготвил: екатерина иванова</a:t>
            </a:r>
          </a:p>
          <a:p>
            <a:r>
              <a:rPr lang="bg-BG" dirty="0" smtClean="0"/>
              <a:t>Клас: 9а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6713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17" y="609600"/>
            <a:ext cx="5813778" cy="5181600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913774" y="914400"/>
            <a:ext cx="3935689" cy="4876800"/>
          </a:xfrm>
        </p:spPr>
        <p:txBody>
          <a:bodyPr>
            <a:noAutofit/>
          </a:bodyPr>
          <a:lstStyle/>
          <a:p>
            <a:r>
              <a:rPr lang="ru-RU" sz="1200" b="1" dirty="0">
                <a:solidFill>
                  <a:srgbClr val="202122"/>
                </a:solidFill>
                <a:latin typeface="Arial" panose="020B0604020202020204" pitchFamily="34" charset="0"/>
              </a:rPr>
              <a:t>Катаболизъм</a:t>
            </a:r>
            <a:r>
              <a:rPr lang="ru-RU" sz="12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202122"/>
                </a:solidFill>
                <a:latin typeface="Arial" panose="020B0604020202020204" pitchFamily="34" charset="0"/>
              </a:rPr>
              <a:t>е комплекс от метаболитни пътища, който разгражда молекулите на малки части като освобождава </a:t>
            </a:r>
            <a:r>
              <a:rPr lang="ru-RU" sz="1200" dirty="0">
                <a:solidFill>
                  <a:srgbClr val="0645AD"/>
                </a:solidFill>
                <a:latin typeface="Arial" panose="020B0604020202020204" pitchFamily="34" charset="0"/>
                <a:hlinkClick r:id="rId3" tooltip="Енергия"/>
              </a:rPr>
              <a:t>енергия</a:t>
            </a:r>
            <a:r>
              <a:rPr lang="ru-RU" sz="12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r>
              <a:rPr lang="ru-RU" sz="1200" baseline="30000" dirty="0">
                <a:solidFill>
                  <a:srgbClr val="0645AD"/>
                </a:solidFill>
                <a:latin typeface="Arial" panose="020B0604020202020204" pitchFamily="34" charset="0"/>
                <a:hlinkClick r:id="rId4"/>
              </a:rPr>
              <a:t>[1]</a:t>
            </a:r>
            <a:r>
              <a:rPr lang="ru-RU" sz="1200" dirty="0">
                <a:solidFill>
                  <a:srgbClr val="202122"/>
                </a:solidFill>
                <a:latin typeface="Arial" panose="020B0604020202020204" pitchFamily="34" charset="0"/>
              </a:rPr>
              <a:t> При катаболизма големите макромолекули като </a:t>
            </a:r>
            <a:r>
              <a:rPr lang="ru-RU" sz="1200" dirty="0">
                <a:solidFill>
                  <a:srgbClr val="0645AD"/>
                </a:solidFill>
                <a:latin typeface="Arial" panose="020B0604020202020204" pitchFamily="34" charset="0"/>
                <a:hlinkClick r:id="rId5" tooltip="Полизахарид"/>
              </a:rPr>
              <a:t>полизахариди</a:t>
            </a:r>
            <a:r>
              <a:rPr lang="ru-RU" sz="12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sz="1200" dirty="0">
                <a:solidFill>
                  <a:srgbClr val="0645AD"/>
                </a:solidFill>
                <a:latin typeface="Arial" panose="020B0604020202020204" pitchFamily="34" charset="0"/>
                <a:hlinkClick r:id="rId6" tooltip="Липид"/>
              </a:rPr>
              <a:t>липиди</a:t>
            </a:r>
            <a:r>
              <a:rPr lang="ru-RU" sz="12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sz="1200" dirty="0">
                <a:solidFill>
                  <a:srgbClr val="0645AD"/>
                </a:solidFill>
                <a:latin typeface="Arial" panose="020B0604020202020204" pitchFamily="34" charset="0"/>
                <a:hlinkClick r:id="rId7" tooltip="Нуклеинови киселини"/>
              </a:rPr>
              <a:t>нуклеинови киселини</a:t>
            </a:r>
            <a:r>
              <a:rPr lang="ru-RU" sz="1200" dirty="0">
                <a:solidFill>
                  <a:srgbClr val="202122"/>
                </a:solidFill>
                <a:latin typeface="Arial" panose="020B0604020202020204" pitchFamily="34" charset="0"/>
              </a:rPr>
              <a:t> и </a:t>
            </a:r>
            <a:r>
              <a:rPr lang="ru-RU" sz="1200" dirty="0">
                <a:solidFill>
                  <a:srgbClr val="0645AD"/>
                </a:solidFill>
                <a:latin typeface="Arial" panose="020B0604020202020204" pitchFamily="34" charset="0"/>
                <a:hlinkClick r:id="rId8" tooltip="Протеин"/>
              </a:rPr>
              <a:t>протеини</a:t>
            </a:r>
            <a:r>
              <a:rPr lang="ru-RU" sz="1200" dirty="0">
                <a:solidFill>
                  <a:srgbClr val="202122"/>
                </a:solidFill>
                <a:latin typeface="Arial" panose="020B0604020202020204" pitchFamily="34" charset="0"/>
              </a:rPr>
              <a:t> се разграждат до съставните им мономери </a:t>
            </a:r>
            <a:r>
              <a:rPr lang="ru-RU" sz="1200" dirty="0">
                <a:solidFill>
                  <a:srgbClr val="0645AD"/>
                </a:solidFill>
                <a:latin typeface="Arial" panose="020B0604020202020204" pitchFamily="34" charset="0"/>
                <a:hlinkClick r:id="rId9" tooltip="Монозахарид"/>
              </a:rPr>
              <a:t>монозахариди</a:t>
            </a:r>
            <a:r>
              <a:rPr lang="ru-RU" sz="12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sz="1200" dirty="0">
                <a:solidFill>
                  <a:srgbClr val="0645AD"/>
                </a:solidFill>
                <a:latin typeface="Arial" panose="020B0604020202020204" pitchFamily="34" charset="0"/>
                <a:hlinkClick r:id="rId10" tooltip="Мастни киселини"/>
              </a:rPr>
              <a:t>мастни киселини</a:t>
            </a:r>
            <a:r>
              <a:rPr lang="ru-RU" sz="12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sz="1200" dirty="0">
                <a:solidFill>
                  <a:srgbClr val="0645AD"/>
                </a:solidFill>
                <a:latin typeface="Arial" panose="020B0604020202020204" pitchFamily="34" charset="0"/>
                <a:hlinkClick r:id="rId11" tooltip="Нуклеотид"/>
              </a:rPr>
              <a:t>нуклеотиди</a:t>
            </a:r>
            <a:r>
              <a:rPr lang="ru-RU" sz="1200" dirty="0">
                <a:solidFill>
                  <a:srgbClr val="202122"/>
                </a:solidFill>
                <a:latin typeface="Arial" panose="020B0604020202020204" pitchFamily="34" charset="0"/>
              </a:rPr>
              <a:t> и </a:t>
            </a:r>
            <a:r>
              <a:rPr lang="ru-RU" sz="1200" dirty="0">
                <a:solidFill>
                  <a:srgbClr val="0645AD"/>
                </a:solidFill>
                <a:latin typeface="Arial" panose="020B0604020202020204" pitchFamily="34" charset="0"/>
                <a:hlinkClick r:id="rId12" tooltip="Аминокиселини"/>
              </a:rPr>
              <a:t>аминокиселини</a:t>
            </a:r>
            <a:r>
              <a:rPr lang="ru-RU" sz="1200" dirty="0">
                <a:solidFill>
                  <a:srgbClr val="202122"/>
                </a:solidFill>
                <a:latin typeface="Arial" panose="020B0604020202020204" pitchFamily="34" charset="0"/>
              </a:rPr>
              <a:t>, съответно. Тъй като тези макромолекули са изградени от дълги вериги от малките </a:t>
            </a:r>
            <a:r>
              <a:rPr lang="ru-RU" sz="1200" dirty="0">
                <a:solidFill>
                  <a:srgbClr val="0645AD"/>
                </a:solidFill>
                <a:latin typeface="Arial" panose="020B0604020202020204" pitchFamily="34" charset="0"/>
                <a:hlinkClick r:id="rId13" tooltip="Мономер"/>
              </a:rPr>
              <a:t>мономерни</a:t>
            </a:r>
            <a:r>
              <a:rPr lang="ru-RU" sz="1200" dirty="0">
                <a:solidFill>
                  <a:srgbClr val="202122"/>
                </a:solidFill>
                <a:latin typeface="Arial" panose="020B0604020202020204" pitchFamily="34" charset="0"/>
              </a:rPr>
              <a:t> единици (</a:t>
            </a:r>
            <a:r>
              <a:rPr lang="ru-RU" sz="1200" i="1" dirty="0">
                <a:solidFill>
                  <a:srgbClr val="202122"/>
                </a:solidFill>
                <a:latin typeface="Arial" panose="020B0604020202020204" pitchFamily="34" charset="0"/>
              </a:rPr>
              <a:t>моно</a:t>
            </a:r>
            <a:r>
              <a:rPr lang="ru-RU" sz="1200" dirty="0">
                <a:solidFill>
                  <a:srgbClr val="202122"/>
                </a:solidFill>
                <a:latin typeface="Arial" panose="020B0604020202020204" pitchFamily="34" charset="0"/>
              </a:rPr>
              <a:t> = едно + </a:t>
            </a:r>
            <a:r>
              <a:rPr lang="ru-RU" sz="1200" i="1" dirty="0">
                <a:solidFill>
                  <a:srgbClr val="202122"/>
                </a:solidFill>
                <a:latin typeface="Arial" panose="020B0604020202020204" pitchFamily="34" charset="0"/>
              </a:rPr>
              <a:t>мер</a:t>
            </a:r>
            <a:r>
              <a:rPr lang="ru-RU" sz="1200" dirty="0">
                <a:solidFill>
                  <a:srgbClr val="202122"/>
                </a:solidFill>
                <a:latin typeface="Arial" panose="020B0604020202020204" pitchFamily="34" charset="0"/>
              </a:rPr>
              <a:t> = част), големите верижни молекули се наричат </a:t>
            </a:r>
            <a:r>
              <a:rPr lang="ru-RU" sz="1200" dirty="0">
                <a:solidFill>
                  <a:srgbClr val="0645AD"/>
                </a:solidFill>
                <a:latin typeface="Arial" panose="020B0604020202020204" pitchFamily="34" charset="0"/>
                <a:hlinkClick r:id="rId14" tooltip="Полимер"/>
              </a:rPr>
              <a:t>полимери</a:t>
            </a:r>
            <a:r>
              <a:rPr lang="ru-RU" sz="1200" dirty="0">
                <a:solidFill>
                  <a:srgbClr val="202122"/>
                </a:solidFill>
                <a:latin typeface="Arial" panose="020B0604020202020204" pitchFamily="34" charset="0"/>
              </a:rPr>
              <a:t> (</a:t>
            </a:r>
            <a:r>
              <a:rPr lang="ru-RU" sz="1200" i="1" dirty="0">
                <a:solidFill>
                  <a:srgbClr val="202122"/>
                </a:solidFill>
                <a:latin typeface="Arial" panose="020B0604020202020204" pitchFamily="34" charset="0"/>
              </a:rPr>
              <a:t>поли</a:t>
            </a:r>
            <a:r>
              <a:rPr lang="ru-RU" sz="1200" dirty="0">
                <a:solidFill>
                  <a:srgbClr val="202122"/>
                </a:solidFill>
                <a:latin typeface="Arial" panose="020B0604020202020204" pitchFamily="34" charset="0"/>
              </a:rPr>
              <a:t> = много). От химична гледна точка биологичните макромолекули са поликондензати, а не полимери, но терминът е дълбоко навлязъл в употреба, поради което, с известна уговорка, се допуска тази малка неточност.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238383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19" y="888274"/>
            <a:ext cx="5233330" cy="4702629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018903" y="888274"/>
            <a:ext cx="3830560" cy="5029200"/>
          </a:xfrm>
        </p:spPr>
        <p:txBody>
          <a:bodyPr/>
          <a:lstStyle/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Клетките използват тези мономери получени от разграждането на полимерите или за да синтезират от тях собствени полимери или да ги разградят още повече до 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3" tooltip="Въглероден диоксид"/>
              </a:rPr>
              <a:t>въглероден диоксид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и 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4" tooltip="Вода"/>
              </a:rPr>
              <a:t>вода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при което се освобождава метаболитна енергия. В зависимост от типа биомолекули се освобождават и някои други отпадни продукти като 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5" tooltip="Млечна киселина"/>
              </a:rPr>
              <a:t>млечна киселина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6" tooltip="Оцетна киселина"/>
              </a:rPr>
              <a:t>оцетна киселина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7" tooltip="Амоний"/>
              </a:rPr>
              <a:t>амоний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и </a:t>
            </a:r>
            <a:r>
              <a:rPr lang="ru-RU" dirty="0" err="1">
                <a:solidFill>
                  <a:srgbClr val="0645AD"/>
                </a:solidFill>
                <a:latin typeface="Arial" panose="020B0604020202020204" pitchFamily="34" charset="0"/>
                <a:hlinkClick r:id="rId8" tooltip="Уреа"/>
              </a:rPr>
              <a:t>ур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9949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онтейнер за съдържание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13" y="613954"/>
            <a:ext cx="6199187" cy="4776825"/>
          </a:xfrm>
        </p:spPr>
      </p:pic>
      <p:sp>
        <p:nvSpPr>
          <p:cNvPr id="5" name="Заглавие 1"/>
          <p:cNvSpPr>
            <a:spLocks noGrp="1"/>
          </p:cNvSpPr>
          <p:nvPr>
            <p:ph type="body" sz="half" idx="2"/>
          </p:nvPr>
        </p:nvSpPr>
        <p:spPr>
          <a:xfrm>
            <a:off x="914400" y="914400"/>
            <a:ext cx="3935413" cy="48768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Получаването на отпадните продукти е резултат от процес на 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3" tooltip="Окисление"/>
              </a:rPr>
              <a:t>окисление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при което се освобождава енергия, част от която се губи под формата на 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4" tooltip="Топлина"/>
              </a:rPr>
              <a:t>топлина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а останалата част се използва за синтеза на макроергичното съединение 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5" tooltip="Аденозинтрифосфат"/>
              </a:rPr>
              <a:t>аденозинтрифосфат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(ATФ). Тази молекула е енергийната валута на клетката и се използва за трансфер на енергията, освободена при катаболитните реакциии, към енергоемките процеси на 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6" tooltip="Анаболизъм"/>
              </a:rPr>
              <a:t>анаболизма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 Това означава, че катаболизмът доставя нужната енергия за съществуването и растежа на клетките.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02970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онтейнер за съдържание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028" y="404948"/>
            <a:ext cx="5181600" cy="3017520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913774" y="783771"/>
            <a:ext cx="3935689" cy="5007429"/>
          </a:xfrm>
        </p:spPr>
        <p:txBody>
          <a:bodyPr/>
          <a:lstStyle/>
          <a:p>
            <a:r>
              <a:rPr lang="ru-RU" b="1" dirty="0"/>
              <a:t>Метаболизмът е съвкупността от всички жизнени химични реакции в нашето тяло.</a:t>
            </a:r>
            <a:r>
              <a:rPr lang="ru-RU" dirty="0"/>
              <a:t> Той е пряко свързан с храненето и физическото натоварване.</a:t>
            </a:r>
            <a:endParaRPr lang="bg-BG" dirty="0"/>
          </a:p>
        </p:txBody>
      </p:sp>
      <p:sp>
        <p:nvSpPr>
          <p:cNvPr id="5" name="Правоъгълник 4"/>
          <p:cNvSpPr/>
          <p:nvPr/>
        </p:nvSpPr>
        <p:spPr>
          <a:xfrm>
            <a:off x="809898" y="2274838"/>
            <a:ext cx="40395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393D41"/>
                </a:solidFill>
                <a:latin typeface="Montserrat"/>
              </a:rPr>
              <a:t>За да се извършват тези процеси, тялото гори калории за енергия всеки ден. Само за тези процеси, средностатистическият мъж гори около 1800 kcal на ден, а средностатистическата жена около 1400.</a:t>
            </a:r>
          </a:p>
          <a:p>
            <a:pPr fontAlgn="base"/>
            <a:r>
              <a:rPr lang="ru-RU" dirty="0">
                <a:solidFill>
                  <a:srgbClr val="393D41"/>
                </a:solidFill>
                <a:latin typeface="Montserrat"/>
              </a:rPr>
              <a:t>Всеки човек има уникален метаболизъм, който е малко по-бавен или по-бърз от средното.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9" y="3566160"/>
            <a:ext cx="4402182" cy="252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77" y="731520"/>
            <a:ext cx="5381897" cy="4545874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913774" y="862149"/>
            <a:ext cx="3935689" cy="4929051"/>
          </a:xfrm>
        </p:spPr>
        <p:txBody>
          <a:bodyPr/>
          <a:lstStyle/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Катаболизмът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включва  различни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процеси като 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3" tooltip="Гликолиза"/>
              </a:rPr>
              <a:t>гликолиза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4" tooltip="Цикъл на Кребс"/>
              </a:rPr>
              <a:t>цикъл на Кребс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разграждането на мускулен протеин за освобождаване на аминокиселини необходими като субстрати за </a:t>
            </a:r>
            <a:r>
              <a:rPr lang="ru-RU" dirty="0">
                <a:solidFill>
                  <a:srgbClr val="BA0000"/>
                </a:solidFill>
                <a:latin typeface="Arial" panose="020B0604020202020204" pitchFamily="34" charset="0"/>
                <a:hlinkClick r:id="rId5" tooltip="Гликонеогенеза (страницата не съществува)"/>
              </a:rPr>
              <a:t>гликонеогенезата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както и разграждането на мазнините до мастни киселини в 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6" tooltip="Адипоцит"/>
              </a:rPr>
              <a:t>адипозната тъкан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1295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56" y="1409700"/>
            <a:ext cx="5905500" cy="3581400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913774" y="914400"/>
            <a:ext cx="3935689" cy="1854926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Благодаря за вниманието!!!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372786755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чица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TM04033925[[fn=Капчица]]</Template>
  <TotalTime>31</TotalTime>
  <Words>420</Words>
  <Application>Microsoft Office PowerPoint</Application>
  <PresentationFormat>Широк екран</PresentationFormat>
  <Paragraphs>12</Paragraphs>
  <Slides>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11" baseType="lpstr">
      <vt:lpstr>Arial</vt:lpstr>
      <vt:lpstr>Montserrat</vt:lpstr>
      <vt:lpstr>Tw Cen MT</vt:lpstr>
      <vt:lpstr>Капчица</vt:lpstr>
      <vt:lpstr>Катаболитни процеси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Катаболитни процеси</dc:title>
  <dc:creator>user</dc:creator>
  <cp:lastModifiedBy>user</cp:lastModifiedBy>
  <cp:revision>4</cp:revision>
  <dcterms:created xsi:type="dcterms:W3CDTF">2022-03-17T18:38:31Z</dcterms:created>
  <dcterms:modified xsi:type="dcterms:W3CDTF">2022-03-17T19:10:16Z</dcterms:modified>
</cp:coreProperties>
</file>